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Verdana"/>
        <a:ea typeface="Verdana"/>
        <a:cs typeface="Verdana"/>
        <a:sym typeface="Verdan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E0"/>
          </a:solidFill>
        </a:fill>
      </a:tcStyle>
    </a:wholeTbl>
    <a:band2H>
      <a:tcTxStyle/>
      <a:tcStyle>
        <a:tcBdr/>
        <a:fill>
          <a:solidFill>
            <a:srgbClr val="E6E9F0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/>
        </p:nvSpPr>
        <p:spPr>
          <a:xfrm>
            <a:off x="371325" y="387275"/>
            <a:ext cx="324001" cy="324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矩形 7"/>
          <p:cNvSpPr/>
          <p:nvPr/>
        </p:nvSpPr>
        <p:spPr>
          <a:xfrm>
            <a:off x="119324" y="135275"/>
            <a:ext cx="252001" cy="252001"/>
          </a:xfrm>
          <a:prstGeom prst="rect">
            <a:avLst/>
          </a:prstGeom>
          <a:solidFill>
            <a:srgbClr val="003E7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矩形 8"/>
          <p:cNvSpPr/>
          <p:nvPr/>
        </p:nvSpPr>
        <p:spPr>
          <a:xfrm>
            <a:off x="11226675" y="6318000"/>
            <a:ext cx="540001" cy="540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2000" b="1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标题文本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7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onsolas"/>
          <a:ea typeface="Consolas"/>
          <a:cs typeface="Consolas"/>
          <a:sym typeface="Consola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7"/>
          <p:cNvSpPr/>
          <p:nvPr/>
        </p:nvSpPr>
        <p:spPr>
          <a:xfrm>
            <a:off x="0" y="3845876"/>
            <a:ext cx="12192000" cy="518887"/>
          </a:xfrm>
          <a:prstGeom prst="rect">
            <a:avLst/>
          </a:prstGeom>
          <a:solidFill>
            <a:srgbClr val="453D3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矩形 6"/>
          <p:cNvSpPr/>
          <p:nvPr/>
        </p:nvSpPr>
        <p:spPr>
          <a:xfrm>
            <a:off x="0" y="2695179"/>
            <a:ext cx="12192000" cy="115069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文本框 10"/>
          <p:cNvSpPr txBox="1"/>
          <p:nvPr/>
        </p:nvSpPr>
        <p:spPr>
          <a:xfrm>
            <a:off x="1955800" y="2653307"/>
            <a:ext cx="8280400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Image Caption</a:t>
            </a:r>
          </a:p>
          <a:p>
            <a:pPr algn="ctr">
              <a:defRPr sz="32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在医疗影像中的应用</a:t>
            </a:r>
          </a:p>
        </p:txBody>
      </p:sp>
      <p:sp>
        <p:nvSpPr>
          <p:cNvPr id="33" name="矩形 14"/>
          <p:cNvSpPr/>
          <p:nvPr/>
        </p:nvSpPr>
        <p:spPr>
          <a:xfrm>
            <a:off x="11161787" y="2260139"/>
            <a:ext cx="324001" cy="3240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矩形 15"/>
          <p:cNvSpPr/>
          <p:nvPr/>
        </p:nvSpPr>
        <p:spPr>
          <a:xfrm>
            <a:off x="10909788" y="2008140"/>
            <a:ext cx="252001" cy="252001"/>
          </a:xfrm>
          <a:prstGeom prst="rect">
            <a:avLst/>
          </a:prstGeom>
          <a:solidFill>
            <a:srgbClr val="003E7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文本框 9"/>
          <p:cNvSpPr txBox="1"/>
          <p:nvPr/>
        </p:nvSpPr>
        <p:spPr>
          <a:xfrm>
            <a:off x="1955800" y="3914357"/>
            <a:ext cx="8280400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汇报人：王秋里</a:t>
            </a:r>
          </a:p>
        </p:txBody>
      </p:sp>
      <p:sp>
        <p:nvSpPr>
          <p:cNvPr id="36" name="Freeform 5"/>
          <p:cNvSpPr/>
          <p:nvPr/>
        </p:nvSpPr>
        <p:spPr>
          <a:xfrm>
            <a:off x="10874285" y="2874437"/>
            <a:ext cx="555625" cy="489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5040"/>
                </a:moveTo>
                <a:cubicBezTo>
                  <a:pt x="5400" y="9360"/>
                  <a:pt x="5400" y="9360"/>
                  <a:pt x="5400" y="9360"/>
                </a:cubicBezTo>
                <a:cubicBezTo>
                  <a:pt x="5400" y="9360"/>
                  <a:pt x="5718" y="9720"/>
                  <a:pt x="5718" y="9720"/>
                </a:cubicBezTo>
                <a:cubicBezTo>
                  <a:pt x="6988" y="10080"/>
                  <a:pt x="9212" y="11160"/>
                  <a:pt x="10482" y="11160"/>
                </a:cubicBezTo>
                <a:cubicBezTo>
                  <a:pt x="10482" y="11160"/>
                  <a:pt x="10482" y="11160"/>
                  <a:pt x="10482" y="11160"/>
                </a:cubicBezTo>
                <a:cubicBezTo>
                  <a:pt x="10482" y="11160"/>
                  <a:pt x="10482" y="11160"/>
                  <a:pt x="10482" y="11160"/>
                </a:cubicBezTo>
                <a:cubicBezTo>
                  <a:pt x="11435" y="11160"/>
                  <a:pt x="12388" y="10800"/>
                  <a:pt x="13024" y="10800"/>
                </a:cubicBezTo>
                <a:cubicBezTo>
                  <a:pt x="14294" y="10440"/>
                  <a:pt x="14929" y="9720"/>
                  <a:pt x="15565" y="9360"/>
                </a:cubicBezTo>
                <a:cubicBezTo>
                  <a:pt x="15565" y="5040"/>
                  <a:pt x="15565" y="5040"/>
                  <a:pt x="15565" y="5040"/>
                </a:cubicBezTo>
                <a:cubicBezTo>
                  <a:pt x="10800" y="6480"/>
                  <a:pt x="10800" y="6480"/>
                  <a:pt x="10800" y="6480"/>
                </a:cubicBezTo>
                <a:cubicBezTo>
                  <a:pt x="5400" y="5040"/>
                  <a:pt x="5400" y="5040"/>
                  <a:pt x="5400" y="5040"/>
                </a:cubicBezTo>
                <a:close/>
                <a:moveTo>
                  <a:pt x="18741" y="5760"/>
                </a:moveTo>
                <a:cubicBezTo>
                  <a:pt x="19376" y="8280"/>
                  <a:pt x="19376" y="8280"/>
                  <a:pt x="19376" y="8280"/>
                </a:cubicBezTo>
                <a:cubicBezTo>
                  <a:pt x="18741" y="9000"/>
                  <a:pt x="18106" y="9000"/>
                  <a:pt x="17471" y="8280"/>
                </a:cubicBezTo>
                <a:cubicBezTo>
                  <a:pt x="17788" y="5760"/>
                  <a:pt x="17788" y="5760"/>
                  <a:pt x="17788" y="5760"/>
                </a:cubicBezTo>
                <a:cubicBezTo>
                  <a:pt x="17788" y="5760"/>
                  <a:pt x="17788" y="5760"/>
                  <a:pt x="17788" y="5400"/>
                </a:cubicBezTo>
                <a:cubicBezTo>
                  <a:pt x="17788" y="5400"/>
                  <a:pt x="17788" y="5040"/>
                  <a:pt x="17788" y="5040"/>
                </a:cubicBezTo>
                <a:cubicBezTo>
                  <a:pt x="17788" y="4320"/>
                  <a:pt x="17788" y="4320"/>
                  <a:pt x="17788" y="4320"/>
                </a:cubicBezTo>
                <a:cubicBezTo>
                  <a:pt x="16518" y="4680"/>
                  <a:pt x="16518" y="4680"/>
                  <a:pt x="16518" y="4680"/>
                </a:cubicBezTo>
                <a:cubicBezTo>
                  <a:pt x="16518" y="8280"/>
                  <a:pt x="16518" y="8280"/>
                  <a:pt x="16518" y="828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1520"/>
                  <a:pt x="21600" y="11520"/>
                  <a:pt x="21600" y="11520"/>
                </a:cubicBezTo>
                <a:cubicBezTo>
                  <a:pt x="21600" y="12240"/>
                  <a:pt x="21600" y="12240"/>
                  <a:pt x="21600" y="12240"/>
                </a:cubicBezTo>
                <a:cubicBezTo>
                  <a:pt x="21600" y="12240"/>
                  <a:pt x="21600" y="12240"/>
                  <a:pt x="21600" y="12240"/>
                </a:cubicBezTo>
                <a:cubicBezTo>
                  <a:pt x="21600" y="12240"/>
                  <a:pt x="21600" y="12240"/>
                  <a:pt x="21600" y="12240"/>
                </a:cubicBezTo>
                <a:cubicBezTo>
                  <a:pt x="21282" y="12240"/>
                  <a:pt x="21282" y="12240"/>
                  <a:pt x="21282" y="12240"/>
                </a:cubicBezTo>
                <a:cubicBezTo>
                  <a:pt x="9529" y="15840"/>
                  <a:pt x="9529" y="15840"/>
                  <a:pt x="9529" y="15840"/>
                </a:cubicBezTo>
                <a:cubicBezTo>
                  <a:pt x="9212" y="16560"/>
                  <a:pt x="9212" y="17280"/>
                  <a:pt x="9212" y="18000"/>
                </a:cubicBezTo>
                <a:cubicBezTo>
                  <a:pt x="9212" y="18720"/>
                  <a:pt x="9212" y="19440"/>
                  <a:pt x="9529" y="20160"/>
                </a:cubicBezTo>
                <a:cubicBezTo>
                  <a:pt x="21600" y="16200"/>
                  <a:pt x="21600" y="16200"/>
                  <a:pt x="21600" y="16200"/>
                </a:cubicBezTo>
                <a:cubicBezTo>
                  <a:pt x="21600" y="17280"/>
                  <a:pt x="21600" y="17280"/>
                  <a:pt x="21600" y="17280"/>
                </a:cubicBezTo>
                <a:cubicBezTo>
                  <a:pt x="9529" y="21600"/>
                  <a:pt x="9529" y="21600"/>
                  <a:pt x="9529" y="21600"/>
                </a:cubicBezTo>
                <a:cubicBezTo>
                  <a:pt x="9212" y="21600"/>
                  <a:pt x="9212" y="21600"/>
                  <a:pt x="9212" y="21600"/>
                </a:cubicBezTo>
                <a:cubicBezTo>
                  <a:pt x="8894" y="21240"/>
                  <a:pt x="8894" y="21240"/>
                  <a:pt x="8894" y="21240"/>
                </a:cubicBezTo>
                <a:cubicBezTo>
                  <a:pt x="953" y="13680"/>
                  <a:pt x="953" y="13680"/>
                  <a:pt x="953" y="13680"/>
                </a:cubicBezTo>
                <a:cubicBezTo>
                  <a:pt x="635" y="12240"/>
                  <a:pt x="318" y="10800"/>
                  <a:pt x="953" y="9000"/>
                </a:cubicBezTo>
                <a:cubicBezTo>
                  <a:pt x="953" y="9000"/>
                  <a:pt x="953" y="9000"/>
                  <a:pt x="953" y="9000"/>
                </a:cubicBezTo>
                <a:cubicBezTo>
                  <a:pt x="4447" y="8280"/>
                  <a:pt x="4447" y="8280"/>
                  <a:pt x="4447" y="8280"/>
                </a:cubicBezTo>
                <a:cubicBezTo>
                  <a:pt x="4447" y="4680"/>
                  <a:pt x="4447" y="4680"/>
                  <a:pt x="4447" y="4680"/>
                </a:cubicBezTo>
                <a:cubicBezTo>
                  <a:pt x="318" y="3600"/>
                  <a:pt x="318" y="3600"/>
                  <a:pt x="318" y="3600"/>
                </a:cubicBezTo>
                <a:cubicBezTo>
                  <a:pt x="0" y="2880"/>
                  <a:pt x="0" y="2880"/>
                  <a:pt x="0" y="2880"/>
                </a:cubicBezTo>
                <a:cubicBezTo>
                  <a:pt x="10165" y="0"/>
                  <a:pt x="10165" y="0"/>
                  <a:pt x="10165" y="0"/>
                </a:cubicBezTo>
                <a:cubicBezTo>
                  <a:pt x="20647" y="2520"/>
                  <a:pt x="20647" y="2520"/>
                  <a:pt x="20647" y="2520"/>
                </a:cubicBezTo>
                <a:cubicBezTo>
                  <a:pt x="20647" y="3240"/>
                  <a:pt x="20647" y="3240"/>
                  <a:pt x="20647" y="3240"/>
                </a:cubicBezTo>
                <a:cubicBezTo>
                  <a:pt x="18741" y="3960"/>
                  <a:pt x="18741" y="3960"/>
                  <a:pt x="18741" y="3960"/>
                </a:cubicBezTo>
                <a:cubicBezTo>
                  <a:pt x="18741" y="5040"/>
                  <a:pt x="18741" y="5040"/>
                  <a:pt x="18741" y="5040"/>
                </a:cubicBezTo>
                <a:cubicBezTo>
                  <a:pt x="18741" y="5040"/>
                  <a:pt x="18741" y="5400"/>
                  <a:pt x="18741" y="5400"/>
                </a:cubicBezTo>
                <a:cubicBezTo>
                  <a:pt x="18741" y="5760"/>
                  <a:pt x="18741" y="5760"/>
                  <a:pt x="18741" y="5760"/>
                </a:cubicBezTo>
                <a:close/>
                <a:moveTo>
                  <a:pt x="17153" y="3600"/>
                </a:moveTo>
                <a:cubicBezTo>
                  <a:pt x="18424" y="3240"/>
                  <a:pt x="18424" y="3240"/>
                  <a:pt x="18424" y="3240"/>
                </a:cubicBezTo>
                <a:cubicBezTo>
                  <a:pt x="11435" y="1800"/>
                  <a:pt x="11435" y="1800"/>
                  <a:pt x="11435" y="1800"/>
                </a:cubicBezTo>
                <a:cubicBezTo>
                  <a:pt x="11435" y="1440"/>
                  <a:pt x="10800" y="1440"/>
                  <a:pt x="10482" y="1440"/>
                </a:cubicBezTo>
                <a:cubicBezTo>
                  <a:pt x="9847" y="1440"/>
                  <a:pt x="9212" y="1800"/>
                  <a:pt x="9212" y="2160"/>
                </a:cubicBezTo>
                <a:cubicBezTo>
                  <a:pt x="9212" y="2520"/>
                  <a:pt x="9847" y="2880"/>
                  <a:pt x="10482" y="2880"/>
                </a:cubicBezTo>
                <a:cubicBezTo>
                  <a:pt x="10800" y="2880"/>
                  <a:pt x="11118" y="2880"/>
                  <a:pt x="11435" y="2520"/>
                </a:cubicBezTo>
                <a:cubicBezTo>
                  <a:pt x="17153" y="3600"/>
                  <a:pt x="17153" y="3600"/>
                  <a:pt x="17153" y="3600"/>
                </a:cubicBezTo>
                <a:close/>
                <a:moveTo>
                  <a:pt x="10165" y="18720"/>
                </a:moveTo>
                <a:cubicBezTo>
                  <a:pt x="10165" y="19080"/>
                  <a:pt x="10165" y="19080"/>
                  <a:pt x="10165" y="19080"/>
                </a:cubicBezTo>
                <a:cubicBezTo>
                  <a:pt x="21282" y="15480"/>
                  <a:pt x="21282" y="15480"/>
                  <a:pt x="21282" y="15480"/>
                </a:cubicBezTo>
                <a:cubicBezTo>
                  <a:pt x="21282" y="15120"/>
                  <a:pt x="21282" y="15120"/>
                  <a:pt x="21282" y="15120"/>
                </a:cubicBezTo>
                <a:cubicBezTo>
                  <a:pt x="10165" y="18720"/>
                  <a:pt x="10165" y="18720"/>
                  <a:pt x="10165" y="18720"/>
                </a:cubicBezTo>
                <a:close/>
                <a:moveTo>
                  <a:pt x="10165" y="17640"/>
                </a:moveTo>
                <a:cubicBezTo>
                  <a:pt x="10165" y="17640"/>
                  <a:pt x="10165" y="17640"/>
                  <a:pt x="10165" y="17640"/>
                </a:cubicBezTo>
                <a:cubicBezTo>
                  <a:pt x="21282" y="14400"/>
                  <a:pt x="21282" y="14400"/>
                  <a:pt x="21282" y="14400"/>
                </a:cubicBezTo>
                <a:cubicBezTo>
                  <a:pt x="21282" y="14040"/>
                  <a:pt x="21282" y="14040"/>
                  <a:pt x="21282" y="14040"/>
                </a:cubicBezTo>
                <a:cubicBezTo>
                  <a:pt x="10165" y="17640"/>
                  <a:pt x="10165" y="17640"/>
                  <a:pt x="10165" y="17640"/>
                </a:cubicBezTo>
                <a:close/>
                <a:moveTo>
                  <a:pt x="9847" y="16560"/>
                </a:moveTo>
                <a:cubicBezTo>
                  <a:pt x="10165" y="16920"/>
                  <a:pt x="10165" y="16920"/>
                  <a:pt x="10165" y="16920"/>
                </a:cubicBezTo>
                <a:cubicBezTo>
                  <a:pt x="21282" y="13320"/>
                  <a:pt x="21282" y="13320"/>
                  <a:pt x="21282" y="13320"/>
                </a:cubicBezTo>
                <a:cubicBezTo>
                  <a:pt x="21282" y="12960"/>
                  <a:pt x="21282" y="12960"/>
                  <a:pt x="21282" y="12960"/>
                </a:cubicBezTo>
                <a:lnTo>
                  <a:pt x="9847" y="1656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7" name="图片 1" descr="图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9431" y="0"/>
            <a:ext cx="2742764" cy="827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图片 3" descr="图片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543" y="121023"/>
            <a:ext cx="2375612" cy="706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5" name="矩形 5"/>
          <p:cNvSpPr/>
          <p:nvPr/>
        </p:nvSpPr>
        <p:spPr>
          <a:xfrm>
            <a:off x="695323" y="926773"/>
            <a:ext cx="2204105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Image Caption</a:t>
            </a:r>
          </a:p>
        </p:txBody>
      </p:sp>
      <p:pic>
        <p:nvPicPr>
          <p:cNvPr id="106" name="屏幕快照 2018-12-04 下午8.28.20.png" descr="屏幕快照 2018-12-04 下午8.28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370" y="3915402"/>
            <a:ext cx="6011783" cy="196487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  <p:pic>
        <p:nvPicPr>
          <p:cNvPr id="108" name="42741-b9a16a53d58ca2b9.png" descr="42741-b9a16a53d58ca2b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4183" y="1280855"/>
            <a:ext cx="5761234" cy="2164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11" name="矩形 5"/>
          <p:cNvSpPr/>
          <p:nvPr/>
        </p:nvSpPr>
        <p:spPr>
          <a:xfrm>
            <a:off x="695323" y="926773"/>
            <a:ext cx="2204105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Image Caption</a:t>
            </a:r>
          </a:p>
        </p:txBody>
      </p:sp>
      <p:pic>
        <p:nvPicPr>
          <p:cNvPr id="112" name="C36608F5A2FDBE28F44654F9B16535BB.png" descr="C36608F5A2FDBE28F44654F9B16535B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3712" y="1361996"/>
            <a:ext cx="4824576" cy="1018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49A1373182C8DE4E76DFA646DFE50494.png" descr="49A1373182C8DE4E76DFA646DFE5049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4090" y="3870436"/>
            <a:ext cx="3568993" cy="82195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矩形"/>
          <p:cNvSpPr/>
          <p:nvPr/>
        </p:nvSpPr>
        <p:spPr>
          <a:xfrm>
            <a:off x="5280009" y="4057891"/>
            <a:ext cx="311301" cy="447041"/>
          </a:xfrm>
          <a:prstGeom prst="rect">
            <a:avLst/>
          </a:prstGeom>
          <a:ln w="508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15" name="WechatIMG791.jpeg" descr="WechatIMG791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3826" y="4637234"/>
            <a:ext cx="4168875" cy="130603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方程"/>
              <p:cNvSpPr txBox="1"/>
              <p:nvPr/>
            </p:nvSpPr>
            <p:spPr>
              <a:xfrm>
                <a:off x="7801130" y="5092673"/>
                <a:ext cx="2611410" cy="41850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({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},{</m:t>
                      </m:r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sz="3500"/>
              </a:p>
            </p:txBody>
          </p:sp>
        </mc:Choice>
        <mc:Fallback xmlns="">
          <p:sp>
            <p:nvSpPr>
              <p:cNvPr id="116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130" y="5092673"/>
                <a:ext cx="2611410" cy="418506"/>
              </a:xfrm>
              <a:prstGeom prst="rect">
                <a:avLst/>
              </a:prstGeom>
              <a:blipFill>
                <a:blip r:embed="rId5"/>
                <a:stretch>
                  <a:fillRect r="-5607" b="-2753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矩形 5"/>
          <p:cNvSpPr/>
          <p:nvPr/>
        </p:nvSpPr>
        <p:spPr>
          <a:xfrm>
            <a:off x="698500" y="5060383"/>
            <a:ext cx="2505036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Soft Attention</a:t>
            </a:r>
          </a:p>
        </p:txBody>
      </p:sp>
      <p:sp>
        <p:nvSpPr>
          <p:cNvPr id="118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  <p:pic>
        <p:nvPicPr>
          <p:cNvPr id="119" name="04AE5AC900D51559B07B36E48A383227.png" descr="04AE5AC900D51559B07B36E48A38322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20590" y="2233322"/>
            <a:ext cx="3568993" cy="1706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1" animBg="1" advAuto="0"/>
      <p:bldP spid="115" grpId="3" animBg="1" advAuto="0"/>
      <p:bldP spid="116" grpId="4" animBg="1" advAuto="0"/>
      <p:bldP spid="117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22" name="B5456F5E28855E2EB3228FE1E06BA174.png" descr="B5456F5E28855E2EB3228FE1E06BA1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386397"/>
            <a:ext cx="12192001" cy="253955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矩形 5"/>
          <p:cNvSpPr/>
          <p:nvPr/>
        </p:nvSpPr>
        <p:spPr>
          <a:xfrm>
            <a:off x="695323" y="926773"/>
            <a:ext cx="2505036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Soft Attention</a:t>
            </a:r>
          </a:p>
        </p:txBody>
      </p:sp>
      <p:sp>
        <p:nvSpPr>
          <p:cNvPr id="124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27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  <p:pic>
        <p:nvPicPr>
          <p:cNvPr id="128" name="1_result.jpg" descr="1_resul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8751" y="1338057"/>
            <a:ext cx="6411427" cy="4808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2_result.jpg" descr="2_res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54333" y="1338057"/>
            <a:ext cx="6411426" cy="4808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32" name="矩形 5"/>
          <p:cNvSpPr/>
          <p:nvPr/>
        </p:nvSpPr>
        <p:spPr>
          <a:xfrm>
            <a:off x="695323" y="926773"/>
            <a:ext cx="1281520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Coding</a:t>
            </a:r>
          </a:p>
        </p:txBody>
      </p:sp>
      <p:pic>
        <p:nvPicPr>
          <p:cNvPr id="133" name="f485ced003ed435c23a7022123bd5fa.png" descr="f485ced003ed435c23a7022123bd5f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160" y="1502402"/>
            <a:ext cx="2952863" cy="508391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矩形"/>
          <p:cNvSpPr/>
          <p:nvPr/>
        </p:nvSpPr>
        <p:spPr>
          <a:xfrm>
            <a:off x="1933753" y="5580693"/>
            <a:ext cx="2883677" cy="662328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5" name="611f999216310396c67a26b3bc54da2.png" descr="611f999216310396c67a26b3bc54da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4500" y="1804242"/>
            <a:ext cx="5308002" cy="110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4930009d309e97df0e33a74b96ba97a.png" descr="4930009d309e97df0e33a74b96ba97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24500" y="3101205"/>
            <a:ext cx="5308002" cy="318326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线条"/>
          <p:cNvSpPr/>
          <p:nvPr/>
        </p:nvSpPr>
        <p:spPr>
          <a:xfrm flipV="1">
            <a:off x="4686299" y="2393553"/>
            <a:ext cx="806005" cy="3511947"/>
          </a:xfrm>
          <a:prstGeom prst="line">
            <a:avLst/>
          </a:prstGeom>
          <a:ln w="50800">
            <a:solidFill>
              <a:srgbClr val="FF26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  <p:bldP spid="135" grpId="3" animBg="1" advAuto="0"/>
      <p:bldP spid="136" grpId="4" animBg="1" advAuto="0"/>
      <p:bldP spid="137" grpId="2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41" name="edd6680bd1e3dc24c190556dc71649b.png" descr="edd6680bd1e3dc24c190556dc71649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7779" y="850647"/>
            <a:ext cx="5496356" cy="1501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9694e17b4c7866f41a325fd2e594a96.png" descr="9694e17b4c7866f41a325fd2e594a9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3116" y="237522"/>
            <a:ext cx="3021328" cy="635448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矩形"/>
          <p:cNvSpPr/>
          <p:nvPr/>
        </p:nvSpPr>
        <p:spPr>
          <a:xfrm>
            <a:off x="7881942" y="918889"/>
            <a:ext cx="2883677" cy="1691681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4" name="1fb3144ca691e1b749bacd0fe828a2a.png" descr="1fb3144ca691e1b749bacd0fe828a2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4868" y="2406044"/>
            <a:ext cx="5502178" cy="421443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矩形"/>
          <p:cNvSpPr/>
          <p:nvPr/>
        </p:nvSpPr>
        <p:spPr>
          <a:xfrm>
            <a:off x="1461068" y="1099016"/>
            <a:ext cx="3998871" cy="311301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" name="线条"/>
          <p:cNvSpPr/>
          <p:nvPr/>
        </p:nvSpPr>
        <p:spPr>
          <a:xfrm flipH="1">
            <a:off x="6567559" y="1751995"/>
            <a:ext cx="1257746" cy="2655831"/>
          </a:xfrm>
          <a:prstGeom prst="line">
            <a:avLst/>
          </a:prstGeom>
          <a:ln w="50800">
            <a:solidFill>
              <a:srgbClr val="FF26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2" animBg="1" advAuto="0"/>
      <p:bldP spid="143" grpId="3" animBg="1" advAuto="0"/>
      <p:bldP spid="144" grpId="5" animBg="1" advAuto="0"/>
      <p:bldP spid="145" grpId="1" animBg="1" advAuto="0"/>
      <p:bldP spid="146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49"/>
          <p:cNvSpPr/>
          <p:nvPr/>
        </p:nvSpPr>
        <p:spPr>
          <a:xfrm>
            <a:off x="-2" y="0"/>
            <a:ext cx="321627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0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1" name="文本框 46"/>
          <p:cNvSpPr txBox="1"/>
          <p:nvPr/>
        </p:nvSpPr>
        <p:spPr>
          <a:xfrm>
            <a:off x="3539776" y="2409307"/>
            <a:ext cx="5112446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5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Image Caption</a:t>
            </a:r>
          </a:p>
          <a:p>
            <a:pPr algn="ctr">
              <a:defRPr sz="52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54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  <p:sp>
        <p:nvSpPr>
          <p:cNvPr id="155" name="矩形 5"/>
          <p:cNvSpPr/>
          <p:nvPr/>
        </p:nvSpPr>
        <p:spPr>
          <a:xfrm>
            <a:off x="695323" y="926773"/>
            <a:ext cx="1711335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Problems</a:t>
            </a:r>
          </a:p>
        </p:txBody>
      </p:sp>
      <p:sp>
        <p:nvSpPr>
          <p:cNvPr id="156" name="Shortage of large-scale machine-learnable medical image datasets…"/>
          <p:cNvSpPr txBox="1"/>
          <p:nvPr/>
        </p:nvSpPr>
        <p:spPr>
          <a:xfrm>
            <a:off x="635885" y="1986279"/>
            <a:ext cx="10920230" cy="352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00789" indent="-300789">
              <a:buSzPct val="100000"/>
              <a:buAutoNum type="arabicParenBoth"/>
            </a:pPr>
            <a:r>
              <a:t> Shortage of large-scale machine-learnable medical image datasets</a:t>
            </a:r>
          </a:p>
          <a:p>
            <a:endParaRPr/>
          </a:p>
          <a:p>
            <a:pPr marL="300789" indent="-300789">
              <a:buSzPct val="100000"/>
              <a:buAutoNum type="arabicParenBoth" startAt="2"/>
            </a:pPr>
            <a:r>
              <a:t> Lack of techniques that can mimic the high-level reasoning of human radiologists that requires years of knowledge accumulation and professional training</a:t>
            </a:r>
          </a:p>
          <a:p>
            <a:endParaRPr/>
          </a:p>
          <a:p>
            <a:r>
              <a:t>(3) On the other hand, radiological raw data (e.g., images, clinical annotations, and radiological reports) have been accumulated in many hospitals’ Picture Archiving and Communication Systems (PACS) for decades. </a:t>
            </a:r>
          </a:p>
          <a:p>
            <a:endParaRPr/>
          </a:p>
          <a:p>
            <a:pPr>
              <a:defRPr sz="2000"/>
            </a:pPr>
            <a:r>
              <a:t>How to transform those retrospective radiological data into a machine-learnable format.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59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  <p:sp>
        <p:nvSpPr>
          <p:cNvPr id="160" name="矩形 5"/>
          <p:cNvSpPr/>
          <p:nvPr/>
        </p:nvSpPr>
        <p:spPr>
          <a:xfrm>
            <a:off x="695323" y="926773"/>
            <a:ext cx="1278990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Papers</a:t>
            </a:r>
          </a:p>
        </p:txBody>
      </p:sp>
      <p:sp>
        <p:nvSpPr>
          <p:cNvPr id="161" name="Learning to Read Chest X-Rays: Recurrent Neural Cascade Model for Automated Image Annotation…"/>
          <p:cNvSpPr txBox="1"/>
          <p:nvPr/>
        </p:nvSpPr>
        <p:spPr>
          <a:xfrm>
            <a:off x="635885" y="1986279"/>
            <a:ext cx="10920230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Learning to Read Chest X-Rays: Recurrent Neural Cascade Model for Automated Image Annotation </a:t>
            </a:r>
          </a:p>
          <a:p>
            <a:pPr>
              <a:defRPr b="1"/>
            </a:pPr>
            <a:r>
              <a:t>2016 CVPR</a:t>
            </a:r>
          </a:p>
          <a:p>
            <a:r>
              <a:t>National Institutes of Health</a:t>
            </a:r>
          </a:p>
          <a:p>
            <a:endParaRPr/>
          </a:p>
          <a:p>
            <a:r>
              <a:t>MDNet: A Semantically and Visually Interpretable Medical Image Diagnosis Network </a:t>
            </a:r>
          </a:p>
          <a:p>
            <a:pPr>
              <a:defRPr b="1"/>
            </a:pPr>
            <a:r>
              <a:t>2017 CVPR</a:t>
            </a:r>
          </a:p>
          <a:p>
            <a:r>
              <a:t>University of Florida</a:t>
            </a:r>
          </a:p>
          <a:p>
            <a:endParaRPr/>
          </a:p>
          <a:p>
            <a:r>
              <a:t>TieNet: Text-Image Embedding Network for Common Thorax Disease Classification and Reporting in Chest X-rays </a:t>
            </a:r>
          </a:p>
          <a:p>
            <a:pPr>
              <a:defRPr b="1"/>
            </a:pPr>
            <a:r>
              <a:t>2018 CVPR</a:t>
            </a:r>
          </a:p>
          <a:p>
            <a:r>
              <a:t>National Institutes of Health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64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2016 CVPR</a:t>
            </a:r>
          </a:p>
        </p:txBody>
      </p:sp>
      <p:sp>
        <p:nvSpPr>
          <p:cNvPr id="165" name="Learning to Read Chest X-Rays: Recurrent Neural Cascade Model for Automated Image Annotation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Learning to Read Chest X-Rays: Recurrent Neural Cascade Model for Automated Image Annotation </a:t>
            </a:r>
          </a:p>
        </p:txBody>
      </p:sp>
      <p:sp>
        <p:nvSpPr>
          <p:cNvPr id="166" name="矩形 5"/>
          <p:cNvSpPr/>
          <p:nvPr/>
        </p:nvSpPr>
        <p:spPr>
          <a:xfrm>
            <a:off x="695323" y="1863957"/>
            <a:ext cx="1425288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Dataset</a:t>
            </a:r>
          </a:p>
        </p:txBody>
      </p:sp>
      <p:pic>
        <p:nvPicPr>
          <p:cNvPr id="167" name="WechatIMG803.jpeg" descr="WechatIMG80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3495" y="1866900"/>
            <a:ext cx="5485718" cy="453252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矩形"/>
          <p:cNvSpPr/>
          <p:nvPr/>
        </p:nvSpPr>
        <p:spPr>
          <a:xfrm>
            <a:off x="3325855" y="1696223"/>
            <a:ext cx="3730359" cy="3800008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9" name="矩形"/>
          <p:cNvSpPr/>
          <p:nvPr/>
        </p:nvSpPr>
        <p:spPr>
          <a:xfrm>
            <a:off x="6846755" y="4107783"/>
            <a:ext cx="1977540" cy="1501445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0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1" animBg="1" advAuto="0"/>
      <p:bldP spid="169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5"/>
          <p:cNvSpPr/>
          <p:nvPr/>
        </p:nvSpPr>
        <p:spPr>
          <a:xfrm>
            <a:off x="-2" y="0"/>
            <a:ext cx="321627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文本框 6"/>
          <p:cNvSpPr txBox="1"/>
          <p:nvPr/>
        </p:nvSpPr>
        <p:spPr>
          <a:xfrm>
            <a:off x="896086" y="2778459"/>
            <a:ext cx="232018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6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目录</a:t>
            </a:r>
          </a:p>
        </p:txBody>
      </p:sp>
      <p:grpSp>
        <p:nvGrpSpPr>
          <p:cNvPr id="46" name="组合 69"/>
          <p:cNvGrpSpPr/>
          <p:nvPr/>
        </p:nvGrpSpPr>
        <p:grpSpPr>
          <a:xfrm>
            <a:off x="4073518" y="2311135"/>
            <a:ext cx="6713276" cy="828001"/>
            <a:chOff x="0" y="0"/>
            <a:chExt cx="6713274" cy="828000"/>
          </a:xfrm>
        </p:grpSpPr>
        <p:sp>
          <p:nvSpPr>
            <p:cNvPr id="42" name="文本框 18"/>
            <p:cNvSpPr txBox="1"/>
            <p:nvPr/>
          </p:nvSpPr>
          <p:spPr>
            <a:xfrm>
              <a:off x="1021870" y="140158"/>
              <a:ext cx="5691405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Image Caption</a:t>
              </a:r>
            </a:p>
          </p:txBody>
        </p:sp>
        <p:grpSp>
          <p:nvGrpSpPr>
            <p:cNvPr id="45" name="组合 68"/>
            <p:cNvGrpSpPr/>
            <p:nvPr/>
          </p:nvGrpSpPr>
          <p:grpSpPr>
            <a:xfrm>
              <a:off x="-1" y="-1"/>
              <a:ext cx="828002" cy="828002"/>
              <a:chOff x="0" y="0"/>
              <a:chExt cx="828000" cy="828000"/>
            </a:xfrm>
          </p:grpSpPr>
          <p:sp>
            <p:nvSpPr>
              <p:cNvPr id="43" name="文本框 16"/>
              <p:cNvSpPr txBox="1"/>
              <p:nvPr/>
            </p:nvSpPr>
            <p:spPr>
              <a:xfrm>
                <a:off x="-1" y="60057"/>
                <a:ext cx="828002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4000" b="1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01</a:t>
                </a:r>
              </a:p>
            </p:txBody>
          </p:sp>
          <p:sp>
            <p:nvSpPr>
              <p:cNvPr id="44" name="矩形 31"/>
              <p:cNvSpPr/>
              <p:nvPr/>
            </p:nvSpPr>
            <p:spPr>
              <a:xfrm>
                <a:off x="-1" y="-1"/>
                <a:ext cx="828002" cy="828002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1" name="组合 69"/>
          <p:cNvGrpSpPr/>
          <p:nvPr/>
        </p:nvGrpSpPr>
        <p:grpSpPr>
          <a:xfrm>
            <a:off x="4073518" y="3718864"/>
            <a:ext cx="7909027" cy="828001"/>
            <a:chOff x="0" y="0"/>
            <a:chExt cx="7909025" cy="828000"/>
          </a:xfrm>
        </p:grpSpPr>
        <p:sp>
          <p:nvSpPr>
            <p:cNvPr id="47" name="文本框 18"/>
            <p:cNvSpPr txBox="1"/>
            <p:nvPr/>
          </p:nvSpPr>
          <p:spPr>
            <a:xfrm>
              <a:off x="1021870" y="140158"/>
              <a:ext cx="6887156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Image Caption在医疗影像中的应用</a:t>
              </a:r>
            </a:p>
          </p:txBody>
        </p:sp>
        <p:grpSp>
          <p:nvGrpSpPr>
            <p:cNvPr id="50" name="组合 68"/>
            <p:cNvGrpSpPr/>
            <p:nvPr/>
          </p:nvGrpSpPr>
          <p:grpSpPr>
            <a:xfrm>
              <a:off x="-1" y="-1"/>
              <a:ext cx="828002" cy="828002"/>
              <a:chOff x="0" y="0"/>
              <a:chExt cx="828000" cy="828000"/>
            </a:xfrm>
          </p:grpSpPr>
          <p:sp>
            <p:nvSpPr>
              <p:cNvPr id="48" name="文本框 16"/>
              <p:cNvSpPr txBox="1"/>
              <p:nvPr/>
            </p:nvSpPr>
            <p:spPr>
              <a:xfrm>
                <a:off x="-1" y="60057"/>
                <a:ext cx="828002" cy="701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4000" b="1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r>
                  <a:t>02</a:t>
                </a:r>
              </a:p>
            </p:txBody>
          </p:sp>
          <p:sp>
            <p:nvSpPr>
              <p:cNvPr id="49" name="矩形 31"/>
              <p:cNvSpPr/>
              <p:nvPr/>
            </p:nvSpPr>
            <p:spPr>
              <a:xfrm>
                <a:off x="-1" y="-1"/>
                <a:ext cx="828002" cy="828002"/>
              </a:xfrm>
              <a:prstGeom prst="rect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73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2016 CVPR</a:t>
            </a:r>
          </a:p>
        </p:txBody>
      </p:sp>
      <p:sp>
        <p:nvSpPr>
          <p:cNvPr id="174" name="Learning to Read Chest X-Rays: Recurrent Neural Cascade Model for Automated Image Annotation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Learning to Read Chest X-Rays: Recurrent Neural Cascade Model for Automated Image Annotation </a:t>
            </a:r>
          </a:p>
        </p:txBody>
      </p:sp>
      <p:pic>
        <p:nvPicPr>
          <p:cNvPr id="175" name="屏幕快照 2018-11-30 下午10.18.34.png" descr="屏幕快照 2018-11-30 下午10.1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7965" y="1502402"/>
            <a:ext cx="9228524" cy="477981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矩形 5"/>
          <p:cNvSpPr/>
          <p:nvPr/>
        </p:nvSpPr>
        <p:spPr>
          <a:xfrm>
            <a:off x="695323" y="1863957"/>
            <a:ext cx="1121976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Model</a:t>
            </a:r>
          </a:p>
        </p:txBody>
      </p:sp>
      <p:sp>
        <p:nvSpPr>
          <p:cNvPr id="177" name="矩形"/>
          <p:cNvSpPr/>
          <p:nvPr/>
        </p:nvSpPr>
        <p:spPr>
          <a:xfrm>
            <a:off x="1549729" y="1847769"/>
            <a:ext cx="1920428" cy="2134349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8" name="Network in Network"/>
          <p:cNvSpPr txBox="1"/>
          <p:nvPr/>
        </p:nvSpPr>
        <p:spPr>
          <a:xfrm>
            <a:off x="1317886" y="4698797"/>
            <a:ext cx="23841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Network in Network</a:t>
            </a:r>
          </a:p>
        </p:txBody>
      </p:sp>
      <p:sp>
        <p:nvSpPr>
          <p:cNvPr id="179" name="线条"/>
          <p:cNvSpPr/>
          <p:nvPr/>
        </p:nvSpPr>
        <p:spPr>
          <a:xfrm>
            <a:off x="2509943" y="4042500"/>
            <a:ext cx="1" cy="709178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animBg="1" advAuto="0"/>
      <p:bldP spid="177" grpId="2" animBg="1" advAuto="0"/>
      <p:bldP spid="178" grpId="4" animBg="1" advAuto="0"/>
      <p:bldP spid="179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83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2016 CVPR</a:t>
            </a:r>
          </a:p>
        </p:txBody>
      </p:sp>
      <p:sp>
        <p:nvSpPr>
          <p:cNvPr id="184" name="Learning to Read Chest X-Rays: Recurrent Neural Cascade Model for Automated Image Annotation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Learning to Read Chest X-Rays: Recurrent Neural Cascade Model for Automated Image Annotation </a:t>
            </a:r>
          </a:p>
        </p:txBody>
      </p:sp>
      <p:sp>
        <p:nvSpPr>
          <p:cNvPr id="185" name="矩形 5"/>
          <p:cNvSpPr/>
          <p:nvPr/>
        </p:nvSpPr>
        <p:spPr>
          <a:xfrm>
            <a:off x="695323" y="1863957"/>
            <a:ext cx="3560078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Network in Network</a:t>
            </a:r>
          </a:p>
        </p:txBody>
      </p:sp>
      <p:pic>
        <p:nvPicPr>
          <p:cNvPr id="186" name="AEE3B4B927451CE65D5ED8FFB2AC41D3.png" descr="AEE3B4B927451CE65D5ED8FFB2AC41D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760" y="2613669"/>
            <a:ext cx="3748753" cy="280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30C833D23C6945DF6E5DC2D6FF1B1AEA.png" descr="30C833D23C6945DF6E5DC2D6FF1B1AE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612" y="2396315"/>
            <a:ext cx="3003500" cy="3084476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lobal Average Pooling"/>
          <p:cNvSpPr txBox="1"/>
          <p:nvPr/>
        </p:nvSpPr>
        <p:spPr>
          <a:xfrm>
            <a:off x="8179162" y="3753132"/>
            <a:ext cx="273795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Global Average Pooling</a:t>
            </a:r>
          </a:p>
        </p:txBody>
      </p:sp>
      <p:sp>
        <p:nvSpPr>
          <p:cNvPr id="189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  <p:sp>
        <p:nvSpPr>
          <p:cNvPr id="190" name="Mlpconv layer"/>
          <p:cNvSpPr txBox="1"/>
          <p:nvPr/>
        </p:nvSpPr>
        <p:spPr>
          <a:xfrm>
            <a:off x="2923897" y="5704515"/>
            <a:ext cx="168313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Mlpconv layer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2" animBg="1" advAuto="0"/>
      <p:bldP spid="190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93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2016 CVPR</a:t>
            </a:r>
          </a:p>
        </p:txBody>
      </p:sp>
      <p:sp>
        <p:nvSpPr>
          <p:cNvPr id="194" name="Learning to Read Chest X-Rays: Recurrent Neural Cascade Model for Automated Image Annotation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Learning to Read Chest X-Rays: Recurrent Neural Cascade Model for Automated Image Annotation </a:t>
            </a:r>
          </a:p>
        </p:txBody>
      </p:sp>
      <p:sp>
        <p:nvSpPr>
          <p:cNvPr id="195" name="矩形 5"/>
          <p:cNvSpPr/>
          <p:nvPr/>
        </p:nvSpPr>
        <p:spPr>
          <a:xfrm>
            <a:off x="695323" y="1863957"/>
            <a:ext cx="1514138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Mlpconv</a:t>
            </a:r>
          </a:p>
        </p:txBody>
      </p:sp>
      <p:pic>
        <p:nvPicPr>
          <p:cNvPr id="196" name="961754-20170610113107778-221549838.png" descr="961754-20170610113107778-2215498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316" y="2521867"/>
            <a:ext cx="4302264" cy="1235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961754-20170610113108450-1556070084.png" descr="961754-20170610113108450-15560700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325" y="3945992"/>
            <a:ext cx="4648403" cy="264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961754-20170610113109137-2111454790.png" descr="961754-20170610113109137-211145479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2230" y="3009077"/>
            <a:ext cx="4824661" cy="2642077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" grpId="1" animBg="1" advAuto="0"/>
      <p:bldP spid="198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02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2016 CVPR</a:t>
            </a:r>
          </a:p>
        </p:txBody>
      </p:sp>
      <p:sp>
        <p:nvSpPr>
          <p:cNvPr id="203" name="Learning to Read Chest X-Rays: Recurrent Neural Cascade Model for Automated Image Annotation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Learning to Read Chest X-Rays: Recurrent Neural Cascade Model for Automated Image Annotation </a:t>
            </a:r>
          </a:p>
        </p:txBody>
      </p:sp>
      <p:sp>
        <p:nvSpPr>
          <p:cNvPr id="204" name="矩形 5"/>
          <p:cNvSpPr/>
          <p:nvPr/>
        </p:nvSpPr>
        <p:spPr>
          <a:xfrm>
            <a:off x="695323" y="1863957"/>
            <a:ext cx="4082316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Global Average Pooling</a:t>
            </a:r>
          </a:p>
        </p:txBody>
      </p:sp>
      <p:pic>
        <p:nvPicPr>
          <p:cNvPr id="205" name="961754-20170610113109856-1451092228.png" descr="961754-20170610113109856-14510922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1381" y="2801140"/>
            <a:ext cx="4689238" cy="332332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09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in Medical Images</a:t>
            </a:r>
          </a:p>
        </p:txBody>
      </p:sp>
      <p:pic>
        <p:nvPicPr>
          <p:cNvPr id="210" name="屏幕快照 2018-11-30 下午10.22.01.png" descr="屏幕快照 2018-11-30 下午10.2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19" y="54698"/>
            <a:ext cx="10925855" cy="6748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213" name="屏幕快照 2018-12-03 下午3.41.39.png" descr="屏幕快照 2018-12-03 下午3.41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639" y="-1"/>
            <a:ext cx="936138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屏幕快照 2018-12-03 下午2.50.41.png" descr="屏幕快照 2018-12-03 下午2.50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274" y="1502402"/>
            <a:ext cx="11686695" cy="433582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17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2017 CVPR</a:t>
            </a:r>
          </a:p>
        </p:txBody>
      </p:sp>
      <p:sp>
        <p:nvSpPr>
          <p:cNvPr id="218" name="MDNet: A Semantically and Visually Interpretable Medical Image Diagnosis Network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MDNet: A Semantically and Visually Interpretable Medical Image Diagnosis Network </a:t>
            </a:r>
          </a:p>
        </p:txBody>
      </p:sp>
      <p:sp>
        <p:nvSpPr>
          <p:cNvPr id="219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22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2017 CVPR</a:t>
            </a:r>
          </a:p>
        </p:txBody>
      </p:sp>
      <p:sp>
        <p:nvSpPr>
          <p:cNvPr id="223" name="MDNet: A Semantically and Visually Interpretable Medical Image Diagnosis Network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MDNet: A Semantically and Visually Interpretable Medical Image Diagnosis Network </a:t>
            </a:r>
          </a:p>
        </p:txBody>
      </p:sp>
      <p:pic>
        <p:nvPicPr>
          <p:cNvPr id="224" name="屏幕快照 2018-12-03 下午3.22.41.png" descr="屏幕快照 2018-12-03 下午3.22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6484" y="4062985"/>
            <a:ext cx="6559032" cy="1841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屏幕快照 2018-12-03 下午3.34.51.png" descr="屏幕快照 2018-12-03 下午3.34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0425" y="2274272"/>
            <a:ext cx="5526755" cy="1397944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E is the word embedding matrix. Gh decodes ht to the output space"/>
          <p:cNvSpPr txBox="1"/>
          <p:nvPr/>
        </p:nvSpPr>
        <p:spPr>
          <a:xfrm>
            <a:off x="2940551" y="3656055"/>
            <a:ext cx="5726503" cy="351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spcBef>
                <a:spcPts val="1200"/>
              </a:spcBef>
              <a:defRPr sz="1633">
                <a:latin typeface="Times"/>
                <a:ea typeface="Times"/>
                <a:cs typeface="Times"/>
                <a:sym typeface="Times"/>
              </a:defRPr>
            </a:pPr>
            <a:r>
              <a:t>E is the word embedding matrix. G</a:t>
            </a:r>
            <a:r>
              <a:rPr baseline="-9183"/>
              <a:t>h </a:t>
            </a:r>
            <a:r>
              <a:t>decodes h</a:t>
            </a:r>
            <a:r>
              <a:rPr baseline="-9183"/>
              <a:t>t </a:t>
            </a:r>
            <a:r>
              <a:t>to the output space </a:t>
            </a:r>
          </a:p>
        </p:txBody>
      </p:sp>
      <p:sp>
        <p:nvSpPr>
          <p:cNvPr id="227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  <p:sp>
        <p:nvSpPr>
          <p:cNvPr id="229" name="矩形 5"/>
          <p:cNvSpPr/>
          <p:nvPr/>
        </p:nvSpPr>
        <p:spPr>
          <a:xfrm>
            <a:off x="695323" y="1863957"/>
            <a:ext cx="6624896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 Auxiliary Attention Sharpening (AAS)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32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2017 CVPR</a:t>
            </a:r>
          </a:p>
        </p:txBody>
      </p:sp>
      <p:sp>
        <p:nvSpPr>
          <p:cNvPr id="233" name="MDNet: A Semantically and Visually Interpretable Medical Image Diagnosis Network"/>
          <p:cNvSpPr txBox="1"/>
          <p:nvPr/>
        </p:nvSpPr>
        <p:spPr>
          <a:xfrm>
            <a:off x="2834420" y="923744"/>
            <a:ext cx="8681434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MDNet: A Semantically and Visually Interpretable Medical Image Diagnosis Network </a:t>
            </a:r>
          </a:p>
        </p:txBody>
      </p:sp>
      <p:sp>
        <p:nvSpPr>
          <p:cNvPr id="234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  <p:pic>
        <p:nvPicPr>
          <p:cNvPr id="235" name="屏幕快照 2018-12-06 上午10.48.39.png" descr="屏幕快照 2018-12-06 上午10.4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0442" y="5788431"/>
            <a:ext cx="3511296" cy="65024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矩形 5"/>
          <p:cNvSpPr/>
          <p:nvPr/>
        </p:nvSpPr>
        <p:spPr>
          <a:xfrm>
            <a:off x="695323" y="1863957"/>
            <a:ext cx="6624896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 Auxiliary Attention Sharpening (AAS)</a:t>
            </a:r>
          </a:p>
        </p:txBody>
      </p:sp>
      <p:pic>
        <p:nvPicPr>
          <p:cNvPr id="237" name="屏幕快照 2018-12-06 上午10.58.44.png" descr="屏幕快照 2018-12-06 上午10.58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313" y="2613669"/>
            <a:ext cx="6913374" cy="288479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文本框 1"/>
          <p:cNvSpPr txBox="1"/>
          <p:nvPr/>
        </p:nvSpPr>
        <p:spPr>
          <a:xfrm>
            <a:off x="5086905" y="5928886"/>
            <a:ext cx="60456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altLang="zh-CN" dirty="0" smtClean="0"/>
              <a:t>(I)</a:t>
            </a:r>
            <a:r>
              <a:rPr lang="zh-CN" altLang="en-US" dirty="0" smtClean="0"/>
              <a:t>是由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提取的特征图，</a:t>
            </a:r>
            <a:r>
              <a:rPr lang="en-US" altLang="zh-CN" dirty="0" smtClean="0"/>
              <a:t>S(e)</a:t>
            </a:r>
            <a:r>
              <a:rPr lang="zh-CN" altLang="en-US" dirty="0" smtClean="0"/>
              <a:t>是第</a:t>
            </a:r>
            <a:r>
              <a:rPr lang="en-US" altLang="zh-CN" dirty="0" smtClean="0"/>
              <a:t>e</a:t>
            </a:r>
            <a:r>
              <a:rPr lang="zh-CN" altLang="en-US" dirty="0" smtClean="0"/>
              <a:t>个特征图的种类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240" name="屏幕快照 2018-12-03 下午3.37.44.png" descr="屏幕快照 2018-12-03 下午3.3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8446" y="750894"/>
            <a:ext cx="8097101" cy="593181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2017 CVPR</a:t>
            </a:r>
          </a:p>
        </p:txBody>
      </p:sp>
      <p:sp>
        <p:nvSpPr>
          <p:cNvPr id="242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49"/>
          <p:cNvSpPr/>
          <p:nvPr/>
        </p:nvSpPr>
        <p:spPr>
          <a:xfrm>
            <a:off x="-2" y="0"/>
            <a:ext cx="3216276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矩形 50"/>
          <p:cNvSpPr/>
          <p:nvPr/>
        </p:nvSpPr>
        <p:spPr>
          <a:xfrm>
            <a:off x="8975725" y="0"/>
            <a:ext cx="321627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文本框 46"/>
          <p:cNvSpPr txBox="1"/>
          <p:nvPr/>
        </p:nvSpPr>
        <p:spPr>
          <a:xfrm>
            <a:off x="3539777" y="3002279"/>
            <a:ext cx="5112446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5000" b="1">
                <a:solidFill>
                  <a:schemeClr val="accent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45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2018 CVPR</a:t>
            </a:r>
          </a:p>
        </p:txBody>
      </p:sp>
      <p:sp>
        <p:nvSpPr>
          <p:cNvPr id="246" name="TieNet: Text-Image Embedding Network for Common Thorax Disease Classification and Reporting in Chest X-rays"/>
          <p:cNvSpPr txBox="1"/>
          <p:nvPr/>
        </p:nvSpPr>
        <p:spPr>
          <a:xfrm>
            <a:off x="2834420" y="923744"/>
            <a:ext cx="868143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TieNet: Text-Image Embedding Network for Common Thorax Disease Classification and Reporting in Chest X-rays </a:t>
            </a:r>
          </a:p>
        </p:txBody>
      </p:sp>
      <p:pic>
        <p:nvPicPr>
          <p:cNvPr id="247" name="屏幕快照 2018-12-04 上午9.33.14.png" descr="屏幕快照 2018-12-04 上午9.33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0749" y="1502402"/>
            <a:ext cx="9504213" cy="523840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1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2018 CVPR</a:t>
            </a:r>
          </a:p>
        </p:txBody>
      </p:sp>
      <p:sp>
        <p:nvSpPr>
          <p:cNvPr id="252" name="TieNet: Text-Image Embedding Network for Common Thorax Disease Classification and Reporting in Chest X-rays"/>
          <p:cNvSpPr txBox="1"/>
          <p:nvPr/>
        </p:nvSpPr>
        <p:spPr>
          <a:xfrm>
            <a:off x="2834420" y="923744"/>
            <a:ext cx="868143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TieNet: Text-Image Embedding Network for Common Thorax Disease Classification and Reporting in Chest X-rays </a:t>
            </a:r>
          </a:p>
        </p:txBody>
      </p:sp>
      <p:sp>
        <p:nvSpPr>
          <p:cNvPr id="253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  <p:sp>
        <p:nvSpPr>
          <p:cNvPr id="254" name="矩形 5"/>
          <p:cNvSpPr/>
          <p:nvPr/>
        </p:nvSpPr>
        <p:spPr>
          <a:xfrm>
            <a:off x="695323" y="1863957"/>
            <a:ext cx="6122452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Attention Encoded Text Embedding</a:t>
            </a:r>
          </a:p>
        </p:txBody>
      </p:sp>
      <p:sp>
        <p:nvSpPr>
          <p:cNvPr id="255" name="Let                     be the          matrix of all hidden states."/>
          <p:cNvSpPr txBox="1"/>
          <p:nvPr/>
        </p:nvSpPr>
        <p:spPr>
          <a:xfrm>
            <a:off x="635885" y="2454302"/>
            <a:ext cx="109202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Let                     be the          matrix of all hidden states.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方程"/>
              <p:cNvSpPr txBox="1"/>
              <p:nvPr/>
            </p:nvSpPr>
            <p:spPr>
              <a:xfrm>
                <a:off x="1124300" y="2509819"/>
                <a:ext cx="1477012" cy="21344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6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00" y="2509819"/>
                <a:ext cx="1477012" cy="213447"/>
              </a:xfrm>
              <a:prstGeom prst="rect">
                <a:avLst/>
              </a:prstGeom>
              <a:blipFill>
                <a:blip r:embed="rId2"/>
                <a:stretch>
                  <a:fillRect l="-5350" r="-13992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方程"/>
              <p:cNvSpPr txBox="1"/>
              <p:nvPr/>
            </p:nvSpPr>
            <p:spPr>
              <a:xfrm>
                <a:off x="3560667" y="2508358"/>
                <a:ext cx="576829" cy="21490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7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667" y="2508358"/>
                <a:ext cx="576829" cy="214908"/>
              </a:xfrm>
              <a:prstGeom prst="rect">
                <a:avLst/>
              </a:prstGeom>
              <a:blipFill>
                <a:blip r:embed="rId3"/>
                <a:stretch>
                  <a:fillRect l="-14737" r="-27368" b="-52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方程"/>
              <p:cNvSpPr txBox="1"/>
              <p:nvPr/>
            </p:nvSpPr>
            <p:spPr>
              <a:xfrm>
                <a:off x="4606153" y="2848698"/>
                <a:ext cx="2859578" cy="21555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8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153" y="2848698"/>
                <a:ext cx="2859578" cy="215557"/>
              </a:xfrm>
              <a:prstGeom prst="rect">
                <a:avLst/>
              </a:prstGeom>
              <a:blipFill>
                <a:blip r:embed="rId4"/>
                <a:stretch>
                  <a:fillRect l="-2985" r="-13433" b="-7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方程"/>
              <p:cNvSpPr txBox="1"/>
              <p:nvPr/>
            </p:nvSpPr>
            <p:spPr>
              <a:xfrm>
                <a:off x="5626341" y="3189338"/>
                <a:ext cx="819202" cy="1565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𝐺𝐻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59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341" y="3189338"/>
                <a:ext cx="819202" cy="156592"/>
              </a:xfrm>
              <a:prstGeom prst="rect">
                <a:avLst/>
              </a:prstGeom>
              <a:blipFill>
                <a:blip r:embed="rId5"/>
                <a:stretch>
                  <a:fillRect l="-10448" r="-9701" b="-96154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矩形 5"/>
          <p:cNvSpPr/>
          <p:nvPr/>
        </p:nvSpPr>
        <p:spPr>
          <a:xfrm>
            <a:off x="695323" y="3587746"/>
            <a:ext cx="7351624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rPr dirty="0"/>
              <a:t>Saliency Weighted Global Average Pooling</a:t>
            </a:r>
          </a:p>
        </p:txBody>
      </p:sp>
      <p:sp>
        <p:nvSpPr>
          <p:cNvPr id="261" name="Perform a max-over-r operation, producing a sequence of saliency values                  for each word wt"/>
          <p:cNvSpPr txBox="1"/>
          <p:nvPr/>
        </p:nvSpPr>
        <p:spPr>
          <a:xfrm>
            <a:off x="635885" y="4178091"/>
            <a:ext cx="1092023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Perform a max-over-r operation, producing a sequence of saliency </a:t>
            </a:r>
            <a:r>
              <a:rPr dirty="0" smtClean="0"/>
              <a:t>values                  </a:t>
            </a:r>
            <a:r>
              <a:rPr lang="en-US" dirty="0" smtClean="0"/>
              <a:t>  </a:t>
            </a:r>
            <a:r>
              <a:rPr dirty="0" smtClean="0"/>
              <a:t>for </a:t>
            </a:r>
            <a:r>
              <a:rPr dirty="0"/>
              <a:t>each word w</a:t>
            </a:r>
            <a:r>
              <a:rPr sz="12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方程"/>
              <p:cNvSpPr txBox="1"/>
              <p:nvPr/>
            </p:nvSpPr>
            <p:spPr>
              <a:xfrm>
                <a:off x="9194828" y="4223378"/>
                <a:ext cx="1224634" cy="21363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=1,...,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2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4828" y="4223378"/>
                <a:ext cx="1224634" cy="213632"/>
              </a:xfrm>
              <a:prstGeom prst="rect">
                <a:avLst/>
              </a:prstGeom>
              <a:blipFill>
                <a:blip r:embed="rId6"/>
                <a:stretch>
                  <a:fillRect l="-6965" r="-31841" b="-8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3" name="屏幕快照 2018-12-05 下午9.13.13.png" descr="屏幕快照 2018-12-05 下午9.13.1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46744" y="4678559"/>
            <a:ext cx="3298511" cy="622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屏幕快照 2018-12-05 下午9.13.23.png" descr="屏幕快照 2018-12-05 下午9.13.2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71002" y="5441069"/>
            <a:ext cx="4172527" cy="68165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（r x T）"/>
          <p:cNvSpPr txBox="1"/>
          <p:nvPr/>
        </p:nvSpPr>
        <p:spPr>
          <a:xfrm>
            <a:off x="7617218" y="2811268"/>
            <a:ext cx="109578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（r x T）</a:t>
            </a:r>
          </a:p>
        </p:txBody>
      </p:sp>
      <p:sp>
        <p:nvSpPr>
          <p:cNvPr id="266" name="（r x dh）"/>
          <p:cNvSpPr txBox="1"/>
          <p:nvPr/>
        </p:nvSpPr>
        <p:spPr>
          <a:xfrm>
            <a:off x="7617218" y="3156414"/>
            <a:ext cx="118575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（r x d</a:t>
            </a:r>
            <a:r>
              <a:rPr sz="1100" dirty="0"/>
              <a:t>h</a:t>
            </a:r>
            <a:r>
              <a:rPr dirty="0"/>
              <a:t>）</a:t>
            </a:r>
          </a:p>
        </p:txBody>
      </p:sp>
      <p:sp>
        <p:nvSpPr>
          <p:cNvPr id="267" name="线条"/>
          <p:cNvSpPr/>
          <p:nvPr/>
        </p:nvSpPr>
        <p:spPr>
          <a:xfrm flipV="1">
            <a:off x="8713001" y="3342474"/>
            <a:ext cx="46529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68" name="屏幕快照 2018-12-06 下午12.43.27.png" descr="屏幕快照 2018-12-06 下午12.43.27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00295" y="3197264"/>
            <a:ext cx="650502" cy="288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71" name="矩形 5"/>
          <p:cNvSpPr/>
          <p:nvPr/>
        </p:nvSpPr>
        <p:spPr>
          <a:xfrm>
            <a:off x="695323" y="926773"/>
            <a:ext cx="1990239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</a:defRPr>
            </a:lvl1pPr>
          </a:lstStyle>
          <a:p>
            <a:r>
              <a:t>2018 CVPR</a:t>
            </a:r>
          </a:p>
        </p:txBody>
      </p:sp>
      <p:sp>
        <p:nvSpPr>
          <p:cNvPr id="272" name="TieNet: Text-Image Embedding Network for Common Thorax Disease Classification and Reporting in Chest X-rays"/>
          <p:cNvSpPr txBox="1"/>
          <p:nvPr/>
        </p:nvSpPr>
        <p:spPr>
          <a:xfrm>
            <a:off x="2834420" y="923744"/>
            <a:ext cx="8681434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t>TieNet: Text-Image Embedding Network for Common Thorax Disease Classification and Reporting in Chest X-rays </a:t>
            </a:r>
          </a:p>
        </p:txBody>
      </p:sp>
      <p:pic>
        <p:nvPicPr>
          <p:cNvPr id="273" name="屏幕快照 2018-12-04 上午11.19.11.png" descr="屏幕快照 2018-12-04 上午11.19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9356" y="1502402"/>
            <a:ext cx="8173288" cy="5245093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文本框 10"/>
          <p:cNvSpPr txBox="1"/>
          <p:nvPr/>
        </p:nvSpPr>
        <p:spPr>
          <a:xfrm>
            <a:off x="695323" y="287664"/>
            <a:ext cx="7821660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 在医疗影像中的应用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文本框 9"/>
          <p:cNvSpPr txBox="1"/>
          <p:nvPr/>
        </p:nvSpPr>
        <p:spPr>
          <a:xfrm>
            <a:off x="695326" y="2705724"/>
            <a:ext cx="10801351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8800" b="1">
                <a:solidFill>
                  <a:srgbClr val="FFFFFF"/>
                </a:solidFill>
              </a:defRPr>
            </a:lvl1pPr>
          </a:lstStyle>
          <a:p>
            <a:r>
              <a:t>THANKS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Watch, Attend and </a:t>
            </a:r>
            <a:r>
              <a:rPr dirty="0" smtClean="0"/>
              <a:t>Tell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altLang="zh-CN" dirty="0" smtClean="0"/>
              <a:t>2015 ICML)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58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54315" y="6389880"/>
            <a:ext cx="284720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9" name="矩形 5"/>
          <p:cNvSpPr/>
          <p:nvPr/>
        </p:nvSpPr>
        <p:spPr>
          <a:xfrm>
            <a:off x="695323" y="926773"/>
            <a:ext cx="2204105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Image Caption</a:t>
            </a:r>
          </a:p>
        </p:txBody>
      </p:sp>
      <p:pic>
        <p:nvPicPr>
          <p:cNvPr id="60" name="6729283D107EE91124FC4CDB95E9B1BB.png" descr="6729283D107EE91124FC4CDB95E9B1B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731" y="1553202"/>
            <a:ext cx="9886538" cy="4592683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文本框 10"/>
          <p:cNvSpPr txBox="1"/>
          <p:nvPr/>
        </p:nvSpPr>
        <p:spPr>
          <a:xfrm>
            <a:off x="3217609" y="998844"/>
            <a:ext cx="782166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CN" sz="1800" dirty="0"/>
              <a:t>Neural Image Caption Generation with Visual Attention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Watch, Attend and Tell</a:t>
            </a:r>
          </a:p>
        </p:txBody>
      </p:sp>
      <p:sp>
        <p:nvSpPr>
          <p:cNvPr id="64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54315" y="6389880"/>
            <a:ext cx="284720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5" name="矩形 5"/>
          <p:cNvSpPr/>
          <p:nvPr/>
        </p:nvSpPr>
        <p:spPr>
          <a:xfrm>
            <a:off x="695323" y="926773"/>
            <a:ext cx="2644785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Encoder-Decoder</a:t>
            </a:r>
          </a:p>
        </p:txBody>
      </p:sp>
      <p:pic>
        <p:nvPicPr>
          <p:cNvPr id="66" name="394A46EE152702FF3D5641147917A317A1E6B732_size29_w600_h460.jpg" descr="394A46EE152702FF3D5641147917A317A1E6B732_size29_w600_h46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0146" y="1525817"/>
            <a:ext cx="2809776" cy="215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70BA9389E63EC316AB0C89C4ED15FAA1C5E5DB1C_size23_w600_h470.jpg" descr="70BA9389E63EC316AB0C89C4ED15FAA1C5E5DB1C_size23_w600_h47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4237" y="1502402"/>
            <a:ext cx="2809775" cy="2200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CB886FFD55D48B4F6E183D4794E1F305FFC25FC9_size17_w600_h241.jpg" descr="CB886FFD55D48B4F6E183D4794E1F305FFC25FC9_size17_w600_h24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9848" y="3988965"/>
            <a:ext cx="5479644" cy="2200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1" animBg="1" advAuto="0"/>
      <p:bldP spid="69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Watch, Attend and Tell</a:t>
            </a:r>
          </a:p>
        </p:txBody>
      </p:sp>
      <p:sp>
        <p:nvSpPr>
          <p:cNvPr id="78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54315" y="6389880"/>
            <a:ext cx="284720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79" name="FE9D8F9DB72416A44E3974C1B7BDED1A.png" descr="FE9D8F9DB72416A44E3974C1B7BDED1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65" y="1502402"/>
            <a:ext cx="12192001" cy="305399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缺点：无论之前的context有多长，包含多少信息，都会被压…"/>
          <p:cNvSpPr txBox="1"/>
          <p:nvPr/>
        </p:nvSpPr>
        <p:spPr>
          <a:xfrm>
            <a:off x="1721084" y="4979722"/>
            <a:ext cx="9048562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600"/>
            </a:pPr>
            <a:r>
              <a:t>缺点：无论之前的context有多长，包含多少信息，都会被压</a:t>
            </a:r>
          </a:p>
          <a:p>
            <a:pPr>
              <a:defRPr sz="2600"/>
            </a:pPr>
            <a:r>
              <a:t>缩成一个几百维的vector。context越大，丢失的信息越多。</a:t>
            </a:r>
          </a:p>
        </p:txBody>
      </p:sp>
      <p:sp>
        <p:nvSpPr>
          <p:cNvPr id="81" name="矩形"/>
          <p:cNvSpPr/>
          <p:nvPr/>
        </p:nvSpPr>
        <p:spPr>
          <a:xfrm>
            <a:off x="438193" y="3759927"/>
            <a:ext cx="4249694" cy="731729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" name="矩形 5"/>
          <p:cNvSpPr/>
          <p:nvPr/>
        </p:nvSpPr>
        <p:spPr>
          <a:xfrm>
            <a:off x="695323" y="926773"/>
            <a:ext cx="1441510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Attention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1" animBg="1" advAuto="0"/>
      <p:bldP spid="81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Watch, Attend and Tell</a:t>
            </a:r>
          </a:p>
        </p:txBody>
      </p:sp>
      <p:sp>
        <p:nvSpPr>
          <p:cNvPr id="85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54315" y="6389880"/>
            <a:ext cx="284720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87" name="FE9D8F9DB72416A44E3974C1B7BDED1A.png" descr="FE9D8F9DB72416A44E3974C1B7BDED1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65" y="1502402"/>
            <a:ext cx="12192001" cy="305399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矩形"/>
          <p:cNvSpPr/>
          <p:nvPr/>
        </p:nvSpPr>
        <p:spPr>
          <a:xfrm>
            <a:off x="438193" y="3759927"/>
            <a:ext cx="4249694" cy="731729"/>
          </a:xfrm>
          <a:prstGeom prst="rect">
            <a:avLst/>
          </a:prstGeom>
          <a:ln w="12700">
            <a:solidFill>
              <a:srgbClr val="FF7E79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9" name="在大部分的论文中，Attention是一个权重vector（通常是softmax的输出），其维度等于context的长度。越大的权重代表对应位置的context越重要。不同论文对attention权重的计算方式不同，但其核心抛不开上述两点。"/>
          <p:cNvSpPr txBox="1"/>
          <p:nvPr/>
        </p:nvSpPr>
        <p:spPr>
          <a:xfrm>
            <a:off x="1394850" y="4672280"/>
            <a:ext cx="9701030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900"/>
            </a:lvl1pPr>
          </a:lstStyle>
          <a:p>
            <a:r>
              <a:t>在大部分的论文中，Attention是一个权重vector（通常是softmax的输出），其维度等于context的长度。越大的权重代表对应位置的context越重要。不同论文对attention权重的计算方式不同，但其核心抛不开上述两点。</a:t>
            </a:r>
          </a:p>
        </p:txBody>
      </p:sp>
      <p:sp>
        <p:nvSpPr>
          <p:cNvPr id="8" name="矩形 5"/>
          <p:cNvSpPr/>
          <p:nvPr/>
        </p:nvSpPr>
        <p:spPr>
          <a:xfrm>
            <a:off x="695323" y="926773"/>
            <a:ext cx="1441510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Attention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Watch, Attend and Tell</a:t>
            </a:r>
          </a:p>
        </p:txBody>
      </p:sp>
      <p:sp>
        <p:nvSpPr>
          <p:cNvPr id="92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354315" y="6389880"/>
            <a:ext cx="284720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3" name="矩形 5"/>
          <p:cNvSpPr/>
          <p:nvPr/>
        </p:nvSpPr>
        <p:spPr>
          <a:xfrm>
            <a:off x="695323" y="926773"/>
            <a:ext cx="1441510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Attention</a:t>
            </a:r>
          </a:p>
        </p:txBody>
      </p:sp>
      <p:pic>
        <p:nvPicPr>
          <p:cNvPr id="94" name="fe65dc8624df67eadb75e86f0214642b_1200x500.jpg" descr="fe65dc8624df67eadb75e86f0214642b_1200x5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7579" y="1888521"/>
            <a:ext cx="4567940" cy="3952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WechatIMG787.jpeg" descr="WechatIMG78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72564" y="594785"/>
            <a:ext cx="5818850" cy="1123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WechatIMG788.jpeg" descr="WechatIMG788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46514" y="1586553"/>
            <a:ext cx="4030589" cy="190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WechatIMG789.jpeg" descr="WechatIMG78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72564" y="3462489"/>
            <a:ext cx="5818850" cy="2818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10"/>
          <p:cNvSpPr txBox="1"/>
          <p:nvPr/>
        </p:nvSpPr>
        <p:spPr>
          <a:xfrm>
            <a:off x="695323" y="287664"/>
            <a:ext cx="782166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Image Caption</a:t>
            </a:r>
          </a:p>
        </p:txBody>
      </p:sp>
      <p:sp>
        <p:nvSpPr>
          <p:cNvPr id="100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64026" y="6389880"/>
            <a:ext cx="465298" cy="396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01" name="矩形 5"/>
          <p:cNvSpPr/>
          <p:nvPr/>
        </p:nvSpPr>
        <p:spPr>
          <a:xfrm>
            <a:off x="695323" y="926773"/>
            <a:ext cx="2204105" cy="459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Verdana"/>
                <a:ea typeface="Verdana"/>
                <a:cs typeface="Verdana"/>
                <a:sym typeface="Verdana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Image Caption</a:t>
            </a:r>
          </a:p>
        </p:txBody>
      </p:sp>
      <p:pic>
        <p:nvPicPr>
          <p:cNvPr id="102" name="6729283D107EE91124FC4CDB95E9B1BB.png" descr="6729283D107EE91124FC4CDB95E9B1B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731" y="1553202"/>
            <a:ext cx="9886538" cy="4592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639</Words>
  <Application>Microsoft Office PowerPoint</Application>
  <PresentationFormat>宽屏</PresentationFormat>
  <Paragraphs>149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微软雅黑</vt:lpstr>
      <vt:lpstr>Arial</vt:lpstr>
      <vt:lpstr>Calibri</vt:lpstr>
      <vt:lpstr>Cambria Math</vt:lpstr>
      <vt:lpstr>Consolas</vt:lpstr>
      <vt:lpstr>Helvetica</vt:lpstr>
      <vt:lpstr>Times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Wang QL</cp:lastModifiedBy>
  <cp:revision>4</cp:revision>
  <dcterms:modified xsi:type="dcterms:W3CDTF">2018-12-12T11:52:11Z</dcterms:modified>
</cp:coreProperties>
</file>